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Black"/>
      <p:bold r:id="rId18"/>
      <p:boldItalic r:id="rId19"/>
    </p:embeddedFont>
    <p:embeddedFont>
      <p:font typeface="Montserrat ExtraLight"/>
      <p:regular r:id="rId20"/>
      <p:bold r:id="rId21"/>
      <p:italic r:id="rId22"/>
      <p:boldItalic r:id="rId23"/>
    </p:embeddedFont>
    <p:embeddedFont>
      <p:font typeface="Montserrat Thin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regular.fntdata"/><Relationship Id="rId22" Type="http://schemas.openxmlformats.org/officeDocument/2006/relationships/font" Target="fonts/MontserratExtraLight-italic.fntdata"/><Relationship Id="rId21" Type="http://schemas.openxmlformats.org/officeDocument/2006/relationships/font" Target="fonts/MontserratExtraLight-bold.fntdata"/><Relationship Id="rId24" Type="http://schemas.openxmlformats.org/officeDocument/2006/relationships/font" Target="fonts/MontserratThin-regular.fntdata"/><Relationship Id="rId23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Thin-italic.fntdata"/><Relationship Id="rId25" Type="http://schemas.openxmlformats.org/officeDocument/2006/relationships/font" Target="fonts/MontserratThin-bold.fntdata"/><Relationship Id="rId27" Type="http://schemas.openxmlformats.org/officeDocument/2006/relationships/font" Target="fonts/MontserratThin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Black-boldItalic.fntdata"/><Relationship Id="rId18" Type="http://schemas.openxmlformats.org/officeDocument/2006/relationships/font" Target="fonts/Montserra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ac3c6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7ac3c6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cd5d469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cd5d469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3f01ad6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3f01ad6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3a0ad2e3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3a0ad2e3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3a0ad2e3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3a0ad2e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3a0ad2e3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3a0ad2e3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3a0ad2e3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3a0ad2e3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3fc7d7b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3fc7d7b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3fc7d7b9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3fc7d7b9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b="0" sz="3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b="0" sz="9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SECTION_TITLE_AND_DESCRIPTION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2" type="title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idx="3" type="ctrTitle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4" type="subTitle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5" type="title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6" type="ctrTitle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7" type="subTitle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8" type="title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9" type="ctrTitle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3" type="subTitle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14" type="title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ctrTitle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_2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AND_BODY_1_3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ctrTitle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ctrTitle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5" type="ctrTitle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7" type="ctrTitle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">
  <p:cSld name="TITLE_AND_BODY_1_3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ctrTitle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3" type="ctrTitle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4" type="subTitle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5" type="ctrTitle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6" type="subTitle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b="0" sz="3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b="0"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1">
  <p:cSld name="TITLE_AND_BODY_1_3_1_1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ctrTitle"/>
          </p:nvPr>
        </p:nvSpPr>
        <p:spPr>
          <a:xfrm>
            <a:off x="1019875" y="22062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1019875" y="13907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3" type="ctrTitle"/>
          </p:nvPr>
        </p:nvSpPr>
        <p:spPr>
          <a:xfrm>
            <a:off x="1019875" y="40026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4" type="subTitle"/>
          </p:nvPr>
        </p:nvSpPr>
        <p:spPr>
          <a:xfrm>
            <a:off x="1019875" y="3187100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ctrTitle"/>
          </p:nvPr>
        </p:nvSpPr>
        <p:spPr>
          <a:xfrm>
            <a:off x="5250125" y="30705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5250125" y="22550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3_1_2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ctrTitle"/>
          </p:nvPr>
        </p:nvSpPr>
        <p:spPr>
          <a:xfrm>
            <a:off x="16053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16053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3" type="ctrTitle"/>
          </p:nvPr>
        </p:nvSpPr>
        <p:spPr>
          <a:xfrm>
            <a:off x="52391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52391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AND_BODY_1_3_1_3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2" type="ctrTitle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ctrTitle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4" type="subTitle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5" type="ctrTitle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6" type="subTitle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7" type="ctrTitle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8" type="subTitle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 ">
  <p:cSld name="TITLE_AND_BODY_1_3_1_4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3" type="ctrTitle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4" type="subTitle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7" type="ctrTitle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8" type="subTitle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9" type="ctrTitle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3" type="subTitle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4" type="ctrTitle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15" type="subTitle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b="0"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2">
  <p:cSld name="TITLE_AND_BODY_1_3_1_1_1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ctrTitle"/>
          </p:nvPr>
        </p:nvSpPr>
        <p:spPr>
          <a:xfrm>
            <a:off x="5301150" y="23601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5301150" y="27349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ctrTitle"/>
          </p:nvPr>
        </p:nvSpPr>
        <p:spPr>
          <a:xfrm>
            <a:off x="5301150" y="34897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5301150" y="38645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</a:t>
            </a:r>
            <a:r>
              <a:rPr lang="en"/>
              <a:t>Ridership during COVID19</a:t>
            </a:r>
            <a:endParaRPr/>
          </a:p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4340925" y="3771300"/>
            <a:ext cx="4700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 ridership, and Covid19 case/hospitalization/death data obtained from the city of Chicago’s data portal (https://data.cityofchicago.org)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400" y="-12"/>
            <a:ext cx="1896600" cy="6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9213"/>
            <a:ext cx="3979176" cy="29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Elevated trains operated by Chicago Transit Authority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Lines come together to connect in “the loop” in down Chicago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Sees 200+ </a:t>
            </a:r>
            <a:r>
              <a:rPr lang="en"/>
              <a:t>million</a:t>
            </a:r>
            <a:r>
              <a:rPr lang="en"/>
              <a:t> rides in a typical year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1756" l="7794" r="6924" t="1756"/>
          <a:stretch/>
        </p:blipFill>
        <p:spPr>
          <a:xfrm>
            <a:off x="0" y="237288"/>
            <a:ext cx="3189401" cy="466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Ridership</a:t>
            </a:r>
            <a:endParaRPr/>
          </a:p>
        </p:txBody>
      </p:sp>
      <p:sp>
        <p:nvSpPr>
          <p:cNvPr id="177" name="Google Shape;177;p31"/>
          <p:cNvSpPr txBox="1"/>
          <p:nvPr>
            <p:ph type="title"/>
          </p:nvPr>
        </p:nvSpPr>
        <p:spPr>
          <a:xfrm>
            <a:off x="5807600" y="1536100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65.2% Decrease 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5665700" y="2078825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Annual Rail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187850" y="1158500"/>
            <a:ext cx="140100" cy="1326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348925" y="1055450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Average Weekday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2804425" y="1055450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5078" t="0"/>
          <a:stretch/>
        </p:blipFill>
        <p:spPr>
          <a:xfrm>
            <a:off x="152400" y="1546550"/>
            <a:ext cx="5088799" cy="34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2020 Ridership</a:t>
            </a:r>
            <a:endParaRPr/>
          </a:p>
        </p:txBody>
      </p:sp>
      <p:sp>
        <p:nvSpPr>
          <p:cNvPr id="188" name="Google Shape;188;p32"/>
          <p:cNvSpPr txBox="1"/>
          <p:nvPr>
            <p:ph type="title"/>
          </p:nvPr>
        </p:nvSpPr>
        <p:spPr>
          <a:xfrm>
            <a:off x="5807600" y="1536100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65.2% Decrease </a:t>
            </a:r>
            <a:endParaRPr/>
          </a:p>
        </p:txBody>
      </p:sp>
      <p:sp>
        <p:nvSpPr>
          <p:cNvPr id="189" name="Google Shape;189;p32"/>
          <p:cNvSpPr txBox="1"/>
          <p:nvPr/>
        </p:nvSpPr>
        <p:spPr>
          <a:xfrm>
            <a:off x="5665700" y="2078825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Annual Rail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5807600" y="2563688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236,000+</a:t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5665700" y="31064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Covid19 Cases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187850" y="1158500"/>
            <a:ext cx="140100" cy="1326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/>
        </p:nvSpPr>
        <p:spPr>
          <a:xfrm>
            <a:off x="348925" y="1055450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Average Weekday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2804425" y="1055450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0" l="661" r="661" t="0"/>
          <a:stretch/>
        </p:blipFill>
        <p:spPr>
          <a:xfrm>
            <a:off x="97700" y="1574100"/>
            <a:ext cx="5742201" cy="34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2944550" y="1041675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Monthly Covid19 Cases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2762800" y="1144725"/>
            <a:ext cx="140100" cy="1326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2020 Ridership</a:t>
            </a:r>
            <a:endParaRPr/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5807600" y="1536100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65.2% Decrease 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5665700" y="2078825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Annual Rail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5807600" y="2563688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236,000+</a:t>
            </a:r>
            <a:endParaRPr sz="3000"/>
          </a:p>
        </p:txBody>
      </p:sp>
      <p:sp>
        <p:nvSpPr>
          <p:cNvPr id="206" name="Google Shape;206;p33"/>
          <p:cNvSpPr txBox="1"/>
          <p:nvPr/>
        </p:nvSpPr>
        <p:spPr>
          <a:xfrm>
            <a:off x="5665700" y="31064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Covid19 Cases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5807600" y="3591288"/>
            <a:ext cx="2253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111111"/>
                </a:highlight>
                <a:latin typeface="Arial"/>
                <a:ea typeface="Arial"/>
                <a:cs typeface="Arial"/>
                <a:sym typeface="Arial"/>
              </a:rPr>
              <a:t>4795</a:t>
            </a:r>
            <a:endParaRPr sz="1100">
              <a:solidFill>
                <a:schemeClr val="dk1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111111"/>
                </a:highlight>
                <a:latin typeface="Arial"/>
                <a:ea typeface="Arial"/>
                <a:cs typeface="Arial"/>
                <a:sym typeface="Arial"/>
              </a:rPr>
              <a:t>4795</a:t>
            </a:r>
            <a:endParaRPr sz="1100">
              <a:solidFill>
                <a:schemeClr val="dk1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111111"/>
                </a:highlight>
                <a:latin typeface="Arial"/>
                <a:ea typeface="Arial"/>
                <a:cs typeface="Arial"/>
                <a:sym typeface="Arial"/>
              </a:rPr>
              <a:t>4795</a:t>
            </a:r>
            <a:endParaRPr sz="1100">
              <a:solidFill>
                <a:schemeClr val="dk1"/>
              </a:solidFill>
              <a:highlight>
                <a:srgbClr val="11111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4795 / 23622</a:t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5665700" y="4134013"/>
            <a:ext cx="2537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Deaths  / Hospitalizations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187850" y="1158500"/>
            <a:ext cx="140100" cy="1326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348925" y="1055450"/>
            <a:ext cx="225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Average Weekday Ridership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2832875" y="1241600"/>
            <a:ext cx="231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Monthly Covid19 Deaths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298" r="288" t="0"/>
          <a:stretch/>
        </p:blipFill>
        <p:spPr>
          <a:xfrm>
            <a:off x="97700" y="1574100"/>
            <a:ext cx="5742201" cy="341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2832875" y="952400"/>
            <a:ext cx="26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Monthly Covid19 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Hospitalizations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2692775" y="1044600"/>
            <a:ext cx="140100" cy="13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692775" y="1346288"/>
            <a:ext cx="140100" cy="132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by Line</a:t>
            </a:r>
            <a:endParaRPr/>
          </a:p>
        </p:txBody>
      </p:sp>
      <p:sp>
        <p:nvSpPr>
          <p:cNvPr id="221" name="Google Shape;221;p34"/>
          <p:cNvSpPr txBox="1"/>
          <p:nvPr>
            <p:ph idx="2" type="ctrTitle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20th</a:t>
            </a:r>
            <a:endParaRPr/>
          </a:p>
        </p:txBody>
      </p:sp>
      <p:sp>
        <p:nvSpPr>
          <p:cNvPr id="222" name="Google Shape;222;p34"/>
          <p:cNvSpPr txBox="1"/>
          <p:nvPr>
            <p:ph idx="1" type="subTitle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Statewide Stay-at-Home Order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100" y="1205650"/>
            <a:ext cx="3263255" cy="2732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4"/>
          <p:cNvCxnSpPr/>
          <p:nvPr/>
        </p:nvCxnSpPr>
        <p:spPr>
          <a:xfrm flipH="1">
            <a:off x="1919100" y="2002975"/>
            <a:ext cx="600300" cy="8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4"/>
          <p:cNvSpPr txBox="1"/>
          <p:nvPr/>
        </p:nvSpPr>
        <p:spPr>
          <a:xfrm>
            <a:off x="2261175" y="1640075"/>
            <a:ext cx="120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Stay-at-home Order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by Line</a:t>
            </a:r>
            <a:endParaRPr/>
          </a:p>
        </p:txBody>
      </p:sp>
      <p:sp>
        <p:nvSpPr>
          <p:cNvPr id="231" name="Google Shape;231;p35"/>
          <p:cNvSpPr txBox="1"/>
          <p:nvPr>
            <p:ph idx="2" type="ctrTitle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20th</a:t>
            </a:r>
            <a:endParaRPr/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Statewide Stay-at-Home Order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100" y="1205650"/>
            <a:ext cx="3263255" cy="2732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5"/>
          <p:cNvCxnSpPr/>
          <p:nvPr/>
        </p:nvCxnSpPr>
        <p:spPr>
          <a:xfrm>
            <a:off x="2519400" y="2002975"/>
            <a:ext cx="3630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5"/>
          <p:cNvSpPr txBox="1"/>
          <p:nvPr/>
        </p:nvSpPr>
        <p:spPr>
          <a:xfrm>
            <a:off x="2065775" y="1737300"/>
            <a:ext cx="120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New Restrictions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5"/>
          <p:cNvSpPr txBox="1"/>
          <p:nvPr>
            <p:ph idx="1" type="subTitle"/>
          </p:nvPr>
        </p:nvSpPr>
        <p:spPr>
          <a:xfrm>
            <a:off x="5301150" y="2999975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Pre-Thanksgiving Restrictions, Indoor Dining Banned</a:t>
            </a:r>
            <a:endParaRPr/>
          </a:p>
        </p:txBody>
      </p:sp>
      <p:sp>
        <p:nvSpPr>
          <p:cNvPr id="237" name="Google Shape;237;p35"/>
          <p:cNvSpPr txBox="1"/>
          <p:nvPr>
            <p:ph idx="2" type="ctrTitle"/>
          </p:nvPr>
        </p:nvSpPr>
        <p:spPr>
          <a:xfrm>
            <a:off x="5301150" y="26042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 29th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Ridership Recovery</a:t>
            </a:r>
            <a:endParaRPr/>
          </a:p>
        </p:txBody>
      </p:sp>
      <p:sp>
        <p:nvSpPr>
          <p:cNvPr id="243" name="Google Shape;243;p36"/>
          <p:cNvSpPr txBox="1"/>
          <p:nvPr>
            <p:ph idx="2" type="ctrTitle"/>
          </p:nvPr>
        </p:nvSpPr>
        <p:spPr>
          <a:xfrm>
            <a:off x="392075" y="1157693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Year-Over-Year Change</a:t>
            </a:r>
            <a:endParaRPr/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392075" y="161925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Line back to 50% of Ridership 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05" y="1818300"/>
            <a:ext cx="4484844" cy="23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4830625" y="418825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Decrease in Ridership (Year-Over-Year)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Ridership Recovery</a:t>
            </a:r>
            <a:endParaRPr/>
          </a:p>
        </p:txBody>
      </p:sp>
      <p:sp>
        <p:nvSpPr>
          <p:cNvPr id="252" name="Google Shape;252;p37"/>
          <p:cNvSpPr txBox="1"/>
          <p:nvPr>
            <p:ph idx="2" type="ctrTitle"/>
          </p:nvPr>
        </p:nvSpPr>
        <p:spPr>
          <a:xfrm>
            <a:off x="392075" y="1157693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Year-Over-Year Change</a:t>
            </a:r>
            <a:endParaRPr/>
          </a:p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392075" y="161925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Line back to 50% of Ridership 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573" l="0" r="0" t="583"/>
          <a:stretch/>
        </p:blipFill>
        <p:spPr>
          <a:xfrm>
            <a:off x="4025205" y="1818300"/>
            <a:ext cx="4484844" cy="23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4830625" y="418825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Decrease in Ridership (Year-Over-Year)</a:t>
            </a:r>
            <a:endParaRPr/>
          </a:p>
        </p:txBody>
      </p:sp>
      <p:sp>
        <p:nvSpPr>
          <p:cNvPr id="256" name="Google Shape;256;p37"/>
          <p:cNvSpPr txBox="1"/>
          <p:nvPr>
            <p:ph idx="1" type="subTitle"/>
          </p:nvPr>
        </p:nvSpPr>
        <p:spPr>
          <a:xfrm>
            <a:off x="392075" y="29261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Slowest Recoveries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2" type="ctrTitle"/>
          </p:nvPr>
        </p:nvSpPr>
        <p:spPr>
          <a:xfrm>
            <a:off x="392075" y="2653093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Line to O’Hare Airport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